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7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B3040-466A-4EB5-A19F-10E769C7279F}" type="datetimeFigureOut">
              <a:rPr lang="en-CA" smtClean="0"/>
              <a:pPr/>
              <a:t>11/09/2018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2F3A5-1D52-489D-9C31-B903AE3E16F3}"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CDDF7-86C7-4B57-BEB8-7689277CBC05}" type="datetimeFigureOut">
              <a:rPr lang="en-CA" smtClean="0"/>
              <a:pPr/>
              <a:t>11/09/2018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374D09-5461-42DB-9B57-4452A17C8BF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CDDF7-86C7-4B57-BEB8-7689277CBC05}" type="datetimeFigureOut">
              <a:rPr lang="en-CA" smtClean="0"/>
              <a:pPr/>
              <a:t>11/09/2018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74D09-5461-42DB-9B57-4452A17C8BF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708920"/>
            <a:ext cx="4824536" cy="3960440"/>
          </a:xfrm>
          <a:solidFill>
            <a:schemeClr val="accent5">
              <a:lumMod val="20000"/>
              <a:lumOff val="80000"/>
            </a:schemeClr>
          </a:solidFill>
        </p:spPr>
        <p:txBody>
          <a:bodyPr>
            <a:normAutofit fontScale="90000"/>
          </a:bodyPr>
          <a:lstStyle/>
          <a:p>
            <a:pPr algn="l"/>
            <a:r>
              <a:rPr lang="en-CA" sz="1200" dirty="0"/>
              <a:t/>
            </a:r>
            <a:br>
              <a:rPr lang="en-CA" sz="1200" dirty="0"/>
            </a:br>
            <a:r>
              <a:rPr lang="en-US" sz="1200" dirty="0" smtClean="0"/>
              <a:t/>
            </a:r>
            <a:br>
              <a:rPr lang="en-US" sz="1200" dirty="0" smtClean="0"/>
            </a:br>
            <a:r>
              <a:rPr lang="en-US" sz="1200" dirty="0" smtClean="0"/>
              <a:t>The song “The Greatest Love of All” sang by Whitney Houston , nicely </a:t>
            </a:r>
            <a:r>
              <a:rPr lang="en-US" sz="1200" dirty="0" smtClean="0"/>
              <a:t>expresses  </a:t>
            </a:r>
            <a:r>
              <a:rPr lang="en-US" sz="1200" dirty="0" smtClean="0"/>
              <a:t>the way in which I lead my students and  explains the way I aspire.</a:t>
            </a:r>
            <a:br>
              <a:rPr lang="en-US" sz="1200" dirty="0" smtClean="0"/>
            </a:br>
            <a:r>
              <a:rPr lang="en-US" sz="1200" dirty="0" smtClean="0"/>
              <a:t/>
            </a:r>
            <a:br>
              <a:rPr lang="en-US" sz="1200" dirty="0" smtClean="0"/>
            </a:br>
            <a:r>
              <a:rPr lang="en-US" sz="1200" dirty="0" smtClean="0"/>
              <a:t> </a:t>
            </a:r>
            <a:r>
              <a:rPr lang="en-US" sz="1200" dirty="0" smtClean="0">
                <a:solidFill>
                  <a:srgbClr val="7030A0"/>
                </a:solidFill>
              </a:rPr>
              <a:t>“</a:t>
            </a:r>
            <a:r>
              <a:rPr lang="en-CA" sz="1200" dirty="0" smtClean="0">
                <a:solidFill>
                  <a:srgbClr val="7030A0"/>
                </a:solidFill>
              </a:rPr>
              <a:t>I </a:t>
            </a:r>
            <a:r>
              <a:rPr lang="en-CA" sz="1200" dirty="0">
                <a:solidFill>
                  <a:srgbClr val="7030A0"/>
                </a:solidFill>
              </a:rPr>
              <a:t>believe the children are our future</a:t>
            </a:r>
            <a:br>
              <a:rPr lang="en-CA" sz="1200" dirty="0">
                <a:solidFill>
                  <a:srgbClr val="7030A0"/>
                </a:solidFill>
              </a:rPr>
            </a:br>
            <a:r>
              <a:rPr lang="en-CA" sz="1200" dirty="0">
                <a:solidFill>
                  <a:srgbClr val="7030A0"/>
                </a:solidFill>
              </a:rPr>
              <a:t>Teach them well and let them lead the way</a:t>
            </a:r>
            <a:br>
              <a:rPr lang="en-CA" sz="1200" dirty="0">
                <a:solidFill>
                  <a:srgbClr val="7030A0"/>
                </a:solidFill>
              </a:rPr>
            </a:br>
            <a:r>
              <a:rPr lang="en-CA" sz="1200" dirty="0">
                <a:solidFill>
                  <a:srgbClr val="7030A0"/>
                </a:solidFill>
              </a:rPr>
              <a:t>Show them all the beauty they possess inside</a:t>
            </a:r>
            <a:br>
              <a:rPr lang="en-CA" sz="1200" dirty="0">
                <a:solidFill>
                  <a:srgbClr val="7030A0"/>
                </a:solidFill>
              </a:rPr>
            </a:br>
            <a:r>
              <a:rPr lang="en-CA" sz="1200" dirty="0">
                <a:solidFill>
                  <a:srgbClr val="7030A0"/>
                </a:solidFill>
              </a:rPr>
              <a:t>Give them a sense of pride to make it </a:t>
            </a:r>
            <a:r>
              <a:rPr lang="en-CA" sz="1200" dirty="0" smtClean="0">
                <a:solidFill>
                  <a:srgbClr val="7030A0"/>
                </a:solidFill>
              </a:rPr>
              <a:t>easier</a:t>
            </a:r>
            <a:r>
              <a:rPr lang="en-CA" sz="1200" dirty="0" smtClean="0">
                <a:solidFill>
                  <a:srgbClr val="7030A0"/>
                </a:solidFill>
              </a:rPr>
              <a:t>…”</a:t>
            </a:r>
            <a:br>
              <a:rPr lang="en-CA" sz="1200" dirty="0" smtClean="0">
                <a:solidFill>
                  <a:srgbClr val="7030A0"/>
                </a:solidFill>
              </a:rPr>
            </a:br>
            <a:r>
              <a:rPr lang="en-CA" sz="1200" dirty="0" smtClean="0">
                <a:solidFill>
                  <a:srgbClr val="7030A0"/>
                </a:solidFill>
              </a:rPr>
              <a:t/>
            </a:r>
            <a:br>
              <a:rPr lang="en-CA" sz="1200" dirty="0" smtClean="0">
                <a:solidFill>
                  <a:srgbClr val="7030A0"/>
                </a:solidFill>
              </a:rPr>
            </a:br>
            <a:r>
              <a:rPr lang="en-CA" sz="1200" dirty="0" smtClean="0"/>
              <a:t/>
            </a:r>
            <a:br>
              <a:rPr lang="en-CA" sz="1200" dirty="0" smtClean="0"/>
            </a:br>
            <a:r>
              <a:rPr lang="en-CA" sz="1200" dirty="0" smtClean="0"/>
              <a:t>As a teacher of Jewish and Hebrew studies, I encourage my student’s curiosity to discover and learn about their history and their rich Jewish  heritage and traditions. It is important that they know about their past and who they are as individuals. I want to inspire my students to reach their full potential, to be creative and critical thinkers. I encourage them to be enthusiastic learners, kind and respectful to others. </a:t>
            </a:r>
            <a:br>
              <a:rPr lang="en-CA" sz="1200" dirty="0" smtClean="0"/>
            </a:br>
            <a:r>
              <a:rPr lang="en-CA" sz="1200" dirty="0" smtClean="0"/>
              <a:t/>
            </a:r>
            <a:br>
              <a:rPr lang="en-CA" sz="1200" dirty="0" smtClean="0"/>
            </a:br>
            <a:r>
              <a:rPr lang="en-CA" sz="1200" dirty="0" smtClean="0"/>
              <a:t>In </a:t>
            </a:r>
            <a:r>
              <a:rPr lang="en-CA" sz="1200" dirty="0" smtClean="0"/>
              <a:t>order to become active learners  and stimulate my students curiosity I will continue to incorporate exiting projects,  learning games, group work and hands-on learning. </a:t>
            </a:r>
            <a:r>
              <a:rPr lang="en-CA" sz="1200" dirty="0"/>
              <a:t/>
            </a:r>
            <a:br>
              <a:rPr lang="en-CA" sz="1200" dirty="0"/>
            </a:br>
            <a:endParaRPr lang="en-CA" sz="1200" dirty="0"/>
          </a:p>
        </p:txBody>
      </p:sp>
      <p:sp>
        <p:nvSpPr>
          <p:cNvPr id="3" name="Subtitle 2"/>
          <p:cNvSpPr>
            <a:spLocks noGrp="1"/>
          </p:cNvSpPr>
          <p:nvPr>
            <p:ph type="subTitle" idx="1"/>
          </p:nvPr>
        </p:nvSpPr>
        <p:spPr>
          <a:xfrm>
            <a:off x="5868144" y="2780928"/>
            <a:ext cx="3024336" cy="3600400"/>
          </a:xfrm>
          <a:solidFill>
            <a:schemeClr val="accent5"/>
          </a:solidFill>
          <a:ln>
            <a:solidFill>
              <a:schemeClr val="accent5"/>
            </a:solidFill>
          </a:ln>
        </p:spPr>
        <p:txBody>
          <a:bodyPr>
            <a:normAutofit/>
          </a:bodyPr>
          <a:lstStyle/>
          <a:p>
            <a:pPr algn="l"/>
            <a:r>
              <a:rPr lang="en-US" sz="1200" dirty="0" smtClean="0">
                <a:solidFill>
                  <a:schemeClr val="bg1"/>
                </a:solidFill>
              </a:rPr>
              <a:t>I am </a:t>
            </a:r>
            <a:r>
              <a:rPr lang="en-US" sz="1200" dirty="0" err="1" smtClean="0">
                <a:solidFill>
                  <a:schemeClr val="bg1"/>
                </a:solidFill>
              </a:rPr>
              <a:t>Morah</a:t>
            </a:r>
            <a:r>
              <a:rPr lang="en-US" sz="1200" dirty="0" smtClean="0">
                <a:solidFill>
                  <a:schemeClr val="bg1"/>
                </a:solidFill>
              </a:rPr>
              <a:t> Ruthie and I have been teaching at OJCS  since I moved to Ottawa many years ago. Before coming to Ottawa I taught in Israel and Montreal. </a:t>
            </a:r>
            <a:endParaRPr lang="en-US" sz="1200" smtClean="0">
              <a:solidFill>
                <a:schemeClr val="bg1"/>
              </a:solidFill>
            </a:endParaRPr>
          </a:p>
          <a:p>
            <a:pPr algn="l"/>
            <a:r>
              <a:rPr lang="en-CA" sz="1200" smtClean="0">
                <a:solidFill>
                  <a:schemeClr val="bg1"/>
                </a:solidFill>
              </a:rPr>
              <a:t>Ever </a:t>
            </a:r>
            <a:r>
              <a:rPr lang="en-CA" sz="1200" dirty="0">
                <a:solidFill>
                  <a:schemeClr val="bg1"/>
                </a:solidFill>
              </a:rPr>
              <a:t>since I was a little girl I had dreamed of being a </a:t>
            </a:r>
            <a:r>
              <a:rPr lang="en-CA" sz="1200" dirty="0" smtClean="0">
                <a:solidFill>
                  <a:schemeClr val="bg1"/>
                </a:solidFill>
              </a:rPr>
              <a:t>teacher and I am thrilled that I managed </a:t>
            </a:r>
            <a:r>
              <a:rPr lang="en-CA" sz="1200" dirty="0">
                <a:solidFill>
                  <a:schemeClr val="bg1"/>
                </a:solidFill>
              </a:rPr>
              <a:t>to achieve my dream and </a:t>
            </a:r>
            <a:r>
              <a:rPr lang="en-CA" sz="1200" dirty="0" smtClean="0">
                <a:solidFill>
                  <a:schemeClr val="bg1"/>
                </a:solidFill>
              </a:rPr>
              <a:t>pursue a career in education. </a:t>
            </a:r>
          </a:p>
          <a:p>
            <a:pPr algn="l"/>
            <a:r>
              <a:rPr lang="en-CA" sz="1200" dirty="0" smtClean="0">
                <a:solidFill>
                  <a:schemeClr val="bg1"/>
                </a:solidFill>
              </a:rPr>
              <a:t> My educational philosophy as a Hebrew/Judaic studies teacher is  that I should guide my students  and encourage them to use their natural curiosity , to direct their learning and promote their love for  their heritage and  their religion.</a:t>
            </a:r>
          </a:p>
          <a:p>
            <a:pPr algn="l"/>
            <a:endParaRPr lang="en-CA" sz="1200" dirty="0" smtClean="0">
              <a:solidFill>
                <a:schemeClr val="bg1"/>
              </a:solidFill>
            </a:endParaRPr>
          </a:p>
          <a:p>
            <a:pPr algn="l"/>
            <a:endParaRPr lang="en-CA" sz="1200" dirty="0">
              <a:solidFill>
                <a:schemeClr val="bg1"/>
              </a:solidFill>
            </a:endParaRPr>
          </a:p>
          <a:p>
            <a:pPr algn="l"/>
            <a:endParaRPr lang="en-CA" sz="1200" dirty="0">
              <a:solidFill>
                <a:schemeClr val="bg1"/>
              </a:solidFill>
            </a:endParaRPr>
          </a:p>
        </p:txBody>
      </p:sp>
      <p:sp>
        <p:nvSpPr>
          <p:cNvPr id="8" name="TextBox 7"/>
          <p:cNvSpPr txBox="1"/>
          <p:nvPr/>
        </p:nvSpPr>
        <p:spPr>
          <a:xfrm>
            <a:off x="467544" y="260648"/>
            <a:ext cx="4536504" cy="1231106"/>
          </a:xfrm>
          <a:prstGeom prst="rect">
            <a:avLst/>
          </a:prstGeom>
          <a:solidFill>
            <a:schemeClr val="accent5">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r"/>
            <a:r>
              <a:rPr lang="he-IL" sz="2000" b="1" dirty="0" smtClean="0"/>
              <a:t>"דע מי אתה ולאן אתה הולך" </a:t>
            </a:r>
            <a:r>
              <a:rPr lang="he-IL" sz="1000" dirty="0" smtClean="0"/>
              <a:t>משנה אבות</a:t>
            </a:r>
          </a:p>
          <a:p>
            <a:r>
              <a:rPr lang="en-US" dirty="0" smtClean="0"/>
              <a:t>“ Know who you are and where you are going”  </a:t>
            </a:r>
            <a:r>
              <a:rPr lang="en-US" sz="1000" dirty="0" err="1" smtClean="0"/>
              <a:t>Mishnah</a:t>
            </a:r>
            <a:r>
              <a:rPr lang="en-US" sz="1000" dirty="0" smtClean="0"/>
              <a:t> </a:t>
            </a:r>
            <a:r>
              <a:rPr lang="en-US" sz="1000" dirty="0" err="1" smtClean="0"/>
              <a:t>Avot</a:t>
            </a:r>
            <a:r>
              <a:rPr lang="en-US" sz="1000" dirty="0" smtClean="0"/>
              <a:t> 3:1</a:t>
            </a:r>
            <a:r>
              <a:rPr lang="he-IL" sz="1000" dirty="0" smtClean="0"/>
              <a:t> </a:t>
            </a:r>
          </a:p>
          <a:p>
            <a:endParaRPr lang="en-CA" dirty="0"/>
          </a:p>
        </p:txBody>
      </p:sp>
      <p:sp>
        <p:nvSpPr>
          <p:cNvPr id="9" name="Rectangle 8"/>
          <p:cNvSpPr/>
          <p:nvPr/>
        </p:nvSpPr>
        <p:spPr>
          <a:xfrm>
            <a:off x="7164288" y="476672"/>
            <a:ext cx="1584176" cy="18722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6" name="Picture 2"/>
          <p:cNvPicPr>
            <a:picLocks noChangeAspect="1" noChangeArrowheads="1"/>
          </p:cNvPicPr>
          <p:nvPr/>
        </p:nvPicPr>
        <p:blipFill>
          <a:blip r:embed="rId2" cstate="print"/>
          <a:srcRect/>
          <a:stretch>
            <a:fillRect/>
          </a:stretch>
        </p:blipFill>
        <p:spPr bwMode="auto">
          <a:xfrm>
            <a:off x="7308304" y="692696"/>
            <a:ext cx="1336352" cy="1567031"/>
          </a:xfrm>
          <a:prstGeom prst="rect">
            <a:avLst/>
          </a:prstGeom>
          <a:noFill/>
          <a:ln w="9525">
            <a:noFill/>
            <a:miter lim="800000"/>
            <a:headEnd/>
            <a:tailEnd/>
          </a:ln>
        </p:spPr>
      </p:pic>
      <p:pic>
        <p:nvPicPr>
          <p:cNvPr id="11" name="Picture 10" descr="Cooperative-Learning-1.jpg"/>
          <p:cNvPicPr>
            <a:picLocks noChangeAspect="1"/>
          </p:cNvPicPr>
          <p:nvPr/>
        </p:nvPicPr>
        <p:blipFill>
          <a:blip r:embed="rId3" cstate="print"/>
          <a:stretch>
            <a:fillRect/>
          </a:stretch>
        </p:blipFill>
        <p:spPr>
          <a:xfrm>
            <a:off x="3923928" y="980728"/>
            <a:ext cx="2736304" cy="1728192"/>
          </a:xfrm>
          <a:prstGeom prst="rect">
            <a:avLst/>
          </a:prstGeom>
        </p:spPr>
      </p:pic>
    </p:spTree>
  </p:cSld>
  <p:clrMapOvr>
    <a:masterClrMapping/>
  </p:clrMapOvr>
  <p:transition>
    <p:pull dir="ld"/>
  </p:transition>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127</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The song “The Greatest Love of All” sang by Whitney Houston , nicely expresses  the way in which I lead my students and  explains the way I aspire.   “I believe the children are our future Teach them well and let them lead the way Show them all the beauty they possess inside Give them a sense of pride to make it easier…”   As a teacher of Jewish and Hebrew studies, I encourage my student’s curiosity to discover and learn about their history and their rich Jewish  heritage and traditions. It is important that they know about their past and who they are as individuals. I want to inspire my students to reach their full potential, to be creative and critical thinkers. I encourage them to be enthusiastic learners, kind and respectful to others.   In order to become active learners  and stimulate my students curiosity I will continue to incorporate exiting projects,  learning games, group work and hands-on learning.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dc:creator>
  <cp:lastModifiedBy>ruth</cp:lastModifiedBy>
  <cp:revision>57</cp:revision>
  <dcterms:created xsi:type="dcterms:W3CDTF">2018-09-09T17:39:15Z</dcterms:created>
  <dcterms:modified xsi:type="dcterms:W3CDTF">2018-09-11T15:54:02Z</dcterms:modified>
</cp:coreProperties>
</file>